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9" r:id="rId3"/>
    <p:sldId id="258" r:id="rId4"/>
    <p:sldId id="257" r:id="rId5"/>
    <p:sldId id="260" r:id="rId6"/>
    <p:sldId id="261" r:id="rId7"/>
    <p:sldId id="262" r:id="rId8"/>
    <p:sldId id="263" r:id="rId9"/>
    <p:sldId id="264" r:id="rId10"/>
    <p:sldId id="265" r:id="rId11"/>
    <p:sldId id="266" r:id="rId12"/>
    <p:sldId id="268" r:id="rId13"/>
    <p:sldId id="269" r:id="rId14"/>
    <p:sldId id="271"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smtClean="0"/>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086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4521660-F569-4E1B-A921-CFB619712C6A}" type="datetimeFigureOut">
              <a:rPr lang="pl-PL" smtClean="0"/>
              <a:t>28.09.2023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2180437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smtClean="0"/>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3524451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42519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smtClean="0"/>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4241952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78435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smtClean="0"/>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210860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155397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159245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298969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smtClean="0"/>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4521660-F569-4E1B-A921-CFB619712C6A}"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940804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4521660-F569-4E1B-A921-CFB619712C6A}" type="datetimeFigureOut">
              <a:rPr lang="pl-PL" smtClean="0"/>
              <a:t>28.09.2023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842156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4521660-F569-4E1B-A921-CFB619712C6A}" type="datetimeFigureOut">
              <a:rPr lang="pl-PL" smtClean="0"/>
              <a:t>28.09.2023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390493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4521660-F569-4E1B-A921-CFB619712C6A}" type="datetimeFigureOut">
              <a:rPr lang="pl-PL" smtClean="0"/>
              <a:t>28.09.2023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4009576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21660-F569-4E1B-A921-CFB619712C6A}" type="datetimeFigureOut">
              <a:rPr lang="pl-PL" smtClean="0"/>
              <a:t>28.09.2023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388551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4521660-F569-4E1B-A921-CFB619712C6A}" type="datetimeFigureOut">
              <a:rPr lang="pl-PL" smtClean="0"/>
              <a:t>28.09.2023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162694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smtClean="0"/>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4521660-F569-4E1B-A921-CFB619712C6A}" type="datetimeFigureOut">
              <a:rPr lang="pl-PL" smtClean="0"/>
              <a:t>28.09.2023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48A4619-CD19-4EA2-81EC-2FCE294F188D}" type="slidenum">
              <a:rPr lang="pl-PL" smtClean="0"/>
              <a:t>‹#›</a:t>
            </a:fld>
            <a:endParaRPr lang="pl-PL"/>
          </a:p>
        </p:txBody>
      </p:sp>
    </p:spTree>
    <p:extLst>
      <p:ext uri="{BB962C8B-B14F-4D97-AF65-F5344CB8AC3E}">
        <p14:creationId xmlns:p14="http://schemas.microsoft.com/office/powerpoint/2010/main" val="306393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4521660-F569-4E1B-A921-CFB619712C6A}" type="datetimeFigureOut">
              <a:rPr lang="pl-PL" smtClean="0"/>
              <a:t>28.09.2023</a:t>
            </a:fld>
            <a:endParaRPr lang="pl-P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l-P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48A4619-CD19-4EA2-81EC-2FCE294F188D}" type="slidenum">
              <a:rPr lang="pl-PL" smtClean="0"/>
              <a:t>‹#›</a:t>
            </a:fld>
            <a:endParaRPr lang="pl-PL"/>
          </a:p>
        </p:txBody>
      </p:sp>
    </p:spTree>
    <p:extLst>
      <p:ext uri="{BB962C8B-B14F-4D97-AF65-F5344CB8AC3E}">
        <p14:creationId xmlns:p14="http://schemas.microsoft.com/office/powerpoint/2010/main" val="104153482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77240" y="354267"/>
            <a:ext cx="10652760" cy="2387600"/>
          </a:xfrm>
        </p:spPr>
        <p:txBody>
          <a:bodyPr>
            <a:normAutofit/>
          </a:bodyPr>
          <a:lstStyle/>
          <a:p>
            <a:r>
              <a:rPr lang="pl-PL" dirty="0" smtClean="0"/>
              <a:t/>
            </a:r>
            <a:br>
              <a:rPr lang="pl-PL" dirty="0" smtClean="0"/>
            </a:br>
            <a:r>
              <a:rPr lang="pl-PL" dirty="0" smtClean="0"/>
              <a:t/>
            </a:r>
            <a:br>
              <a:rPr lang="pl-PL" dirty="0" smtClean="0"/>
            </a:br>
            <a:endParaRPr lang="pl-PL"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 y="2037277"/>
            <a:ext cx="10652760" cy="4437824"/>
          </a:xfrm>
          <a:prstGeom prst="rect">
            <a:avLst/>
          </a:prstGeom>
        </p:spPr>
      </p:pic>
      <p:sp>
        <p:nvSpPr>
          <p:cNvPr id="5" name="Prostokąt 4"/>
          <p:cNvSpPr/>
          <p:nvPr/>
        </p:nvSpPr>
        <p:spPr>
          <a:xfrm>
            <a:off x="704088" y="282951"/>
            <a:ext cx="10844784" cy="1754326"/>
          </a:xfrm>
          <a:prstGeom prst="rect">
            <a:avLst/>
          </a:prstGeom>
        </p:spPr>
        <p:txBody>
          <a:bodyPr wrap="square">
            <a:spAutoFit/>
          </a:bodyPr>
          <a:lstStyle/>
          <a:p>
            <a:pPr algn="ctr"/>
            <a:r>
              <a:rPr lang="pl-PL" sz="3600" b="1" dirty="0" smtClean="0">
                <a:solidFill>
                  <a:schemeClr val="bg1"/>
                </a:solidFill>
                <a:latin typeface="Arial Rounded MT Bold" panose="020F0704030504030204" pitchFamily="34" charset="0"/>
                <a:cs typeface="Alef" panose="00000500000000000000" pitchFamily="2" charset="-79"/>
              </a:rPr>
              <a:t>Koncepcja</a:t>
            </a:r>
            <a:br>
              <a:rPr lang="pl-PL" sz="3600" b="1" dirty="0" smtClean="0">
                <a:solidFill>
                  <a:schemeClr val="bg1"/>
                </a:solidFill>
                <a:latin typeface="Arial Rounded MT Bold" panose="020F0704030504030204" pitchFamily="34" charset="0"/>
                <a:cs typeface="Alef" panose="00000500000000000000" pitchFamily="2" charset="-79"/>
              </a:rPr>
            </a:br>
            <a:r>
              <a:rPr lang="pl-PL" sz="3600" b="1" dirty="0" smtClean="0">
                <a:solidFill>
                  <a:schemeClr val="bg1"/>
                </a:solidFill>
                <a:latin typeface="Arial Rounded MT Bold" panose="020F0704030504030204" pitchFamily="34" charset="0"/>
                <a:cs typeface="Alef" panose="00000500000000000000" pitchFamily="2" charset="-79"/>
              </a:rPr>
              <a:t>funkcjonowania i rozwoju publicznej szkoły</a:t>
            </a:r>
            <a:br>
              <a:rPr lang="pl-PL" sz="3600" b="1" dirty="0" smtClean="0">
                <a:solidFill>
                  <a:schemeClr val="bg1"/>
                </a:solidFill>
                <a:latin typeface="Arial Rounded MT Bold" panose="020F0704030504030204" pitchFamily="34" charset="0"/>
                <a:cs typeface="Alef" panose="00000500000000000000" pitchFamily="2" charset="-79"/>
              </a:rPr>
            </a:br>
            <a:r>
              <a:rPr lang="pl-PL" sz="3600" b="1" dirty="0" smtClean="0">
                <a:solidFill>
                  <a:schemeClr val="bg1"/>
                </a:solidFill>
                <a:latin typeface="Arial Rounded MT Bold" panose="020F0704030504030204" pitchFamily="34" charset="0"/>
                <a:cs typeface="Alef" panose="00000500000000000000" pitchFamily="2" charset="-79"/>
              </a:rPr>
              <a:t> -  Szkoły Podstawowej w Augustowie</a:t>
            </a:r>
            <a:endParaRPr lang="pl-PL" sz="3600" b="1" dirty="0">
              <a:solidFill>
                <a:schemeClr val="bg1"/>
              </a:solidFill>
              <a:latin typeface="Arial Rounded MT Bold" panose="020F0704030504030204" pitchFamily="34" charset="0"/>
              <a:cs typeface="Alef" panose="00000500000000000000" pitchFamily="2" charset="-79"/>
            </a:endParaRPr>
          </a:p>
        </p:txBody>
      </p:sp>
    </p:spTree>
    <p:extLst>
      <p:ext uri="{BB962C8B-B14F-4D97-AF65-F5344CB8AC3E}">
        <p14:creationId xmlns:p14="http://schemas.microsoft.com/office/powerpoint/2010/main" val="98923319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01168" y="1443841"/>
            <a:ext cx="11850624" cy="3785652"/>
          </a:xfrm>
          <a:prstGeom prst="rect">
            <a:avLst/>
          </a:prstGeom>
        </p:spPr>
        <p:txBody>
          <a:bodyPr wrap="square">
            <a:spAutoFit/>
          </a:bodyPr>
          <a:lstStyle/>
          <a:p>
            <a:pPr algn="just"/>
            <a:r>
              <a:rPr lang="pl-PL" sz="2400" dirty="0" smtClean="0">
                <a:solidFill>
                  <a:schemeClr val="bg1"/>
                </a:solidFill>
              </a:rPr>
              <a:t>      Będę dążył do pozytywnej współpracy z Kuratorium Oświaty w Białymstoku, jako organem sprawującym nadzór pedagogiczny. </a:t>
            </a:r>
          </a:p>
          <a:p>
            <a:pPr algn="just"/>
            <a:r>
              <a:rPr lang="pl-PL" sz="2400" dirty="0" smtClean="0">
                <a:solidFill>
                  <a:schemeClr val="bg1"/>
                </a:solidFill>
              </a:rPr>
              <a:t> </a:t>
            </a:r>
          </a:p>
          <a:p>
            <a:pPr algn="just"/>
            <a:r>
              <a:rPr lang="pl-PL" sz="2400" dirty="0" smtClean="0">
                <a:solidFill>
                  <a:schemeClr val="bg1"/>
                </a:solidFill>
              </a:rPr>
              <a:t>      Szkoła Podstawowa w Augustowie jest jednostką, dla której organem prowadzącym jest Gmina Bielsk Podlaski. Widzę, że organ prowadzący co roku dąży do rozwoju szkoły, o czym świadczą przekazywane  środki finansowe na budżet i funkcjonowanie szkoły oraz  gruntowne remonty w szkole. Właściwa baza lokalowa i dydaktyczna tworzy bardzo dobre warunki nauki i pracy, które pozwalają realizować założone przez szkołę cele dydaktyczne, wychowawcze oraz opiekuńcze w jeszcze lepszy sposób. </a:t>
            </a:r>
            <a:endParaRPr lang="pl-PL" sz="2400" dirty="0">
              <a:solidFill>
                <a:schemeClr val="bg1"/>
              </a:solidFill>
            </a:endParaRPr>
          </a:p>
        </p:txBody>
      </p:sp>
    </p:spTree>
    <p:extLst>
      <p:ext uri="{BB962C8B-B14F-4D97-AF65-F5344CB8AC3E}">
        <p14:creationId xmlns:p14="http://schemas.microsoft.com/office/powerpoint/2010/main" val="326448030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3464" y="889844"/>
            <a:ext cx="11686032" cy="4801314"/>
          </a:xfrm>
          <a:prstGeom prst="rect">
            <a:avLst/>
          </a:prstGeom>
        </p:spPr>
        <p:txBody>
          <a:bodyPr wrap="square">
            <a:spAutoFit/>
          </a:bodyPr>
          <a:lstStyle/>
          <a:p>
            <a:pPr algn="just"/>
            <a:r>
              <a:rPr lang="pl-PL" sz="2400" dirty="0" smtClean="0">
                <a:solidFill>
                  <a:schemeClr val="bg1"/>
                </a:solidFill>
              </a:rPr>
              <a:t>         </a:t>
            </a:r>
            <a:r>
              <a:rPr lang="pl-PL" sz="2400" b="1" dirty="0" smtClean="0">
                <a:solidFill>
                  <a:schemeClr val="bg1"/>
                </a:solidFill>
              </a:rPr>
              <a:t>W swoich działaniach w zakresie dalszego rozwoju bazy lokalowej  i dydaktycznej będę dążył do: wyposażenia </a:t>
            </a:r>
            <a:r>
              <a:rPr lang="pl-PL" sz="2400" b="1" dirty="0" err="1" smtClean="0">
                <a:solidFill>
                  <a:schemeClr val="bg1"/>
                </a:solidFill>
              </a:rPr>
              <a:t>sal</a:t>
            </a:r>
            <a:r>
              <a:rPr lang="pl-PL" sz="2400" b="1" dirty="0" smtClean="0">
                <a:solidFill>
                  <a:schemeClr val="bg1"/>
                </a:solidFill>
              </a:rPr>
              <a:t> szkolnych w nowe meble i sprzęt multimedialny, odpowiednie wyposażenie świetlicy szkolnej, dalszej informatyzacji  szkoły i wzbogacenia jej o nowe oprogramowania, powiększania różnorodnych zasobów pomocy dydaktycznych, stworzenia pracowni tematycznych. </a:t>
            </a:r>
          </a:p>
          <a:p>
            <a:pPr algn="just"/>
            <a:r>
              <a:rPr lang="pl-PL" sz="2400" dirty="0" smtClean="0">
                <a:solidFill>
                  <a:schemeClr val="bg1"/>
                </a:solidFill>
              </a:rPr>
              <a:t>          Niewątpliwie priorytetem na najbliższy czas funkcjonowania szkoły to obniżenie kosztów energii elektrycznej przez montaż na dachu budynków szkolnych paneli fotowoltaicznych. Chciałbym również polepszyć warunki korzystania z infrastruktury sportowej dla bezpieczeństwa dzieci i młodzieży szkolnej.</a:t>
            </a:r>
            <a:r>
              <a:rPr lang="pl-PL" sz="2400" dirty="0">
                <a:solidFill>
                  <a:schemeClr val="bg1"/>
                </a:solidFill>
              </a:rPr>
              <a:t> </a:t>
            </a:r>
            <a:r>
              <a:rPr lang="pl-PL" sz="2400" dirty="0" smtClean="0">
                <a:solidFill>
                  <a:schemeClr val="bg1"/>
                </a:solidFill>
              </a:rPr>
              <a:t>Widzę potrzebę modernizacji istniejącego placu zabaw, boisk szkolnych, odnowienia ogrodzenia szkoły. </a:t>
            </a:r>
          </a:p>
          <a:p>
            <a:endParaRPr lang="pl-PL" dirty="0"/>
          </a:p>
        </p:txBody>
      </p:sp>
    </p:spTree>
    <p:extLst>
      <p:ext uri="{BB962C8B-B14F-4D97-AF65-F5344CB8AC3E}">
        <p14:creationId xmlns:p14="http://schemas.microsoft.com/office/powerpoint/2010/main" val="411531228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6032" y="1443841"/>
            <a:ext cx="11713464" cy="3416320"/>
          </a:xfrm>
          <a:prstGeom prst="rect">
            <a:avLst/>
          </a:prstGeom>
        </p:spPr>
        <p:txBody>
          <a:bodyPr wrap="square">
            <a:spAutoFit/>
          </a:bodyPr>
          <a:lstStyle/>
          <a:p>
            <a:pPr algn="just"/>
            <a:r>
              <a:rPr lang="pl-PL" sz="2400" dirty="0" smtClean="0">
                <a:solidFill>
                  <a:schemeClr val="bg1"/>
                </a:solidFill>
              </a:rPr>
              <a:t>       W ramach zadania promocji szkoły będę dążył do prezentowania sukcesów uczniów, w związku z udziałem w konkursach, turniejach, olimpiadach i zawodach sportowych. Planuję organizowanie konkursów, turniejów o zasięgu gminnym, powiatowym i wojewódzkim. </a:t>
            </a:r>
          </a:p>
          <a:p>
            <a:pPr algn="just"/>
            <a:endParaRPr lang="pl-PL" sz="2400" dirty="0" smtClean="0">
              <a:solidFill>
                <a:schemeClr val="bg1"/>
              </a:solidFill>
            </a:endParaRPr>
          </a:p>
          <a:p>
            <a:pPr algn="just"/>
            <a:r>
              <a:rPr lang="pl-PL" sz="2400" dirty="0" smtClean="0">
                <a:solidFill>
                  <a:schemeClr val="bg1"/>
                </a:solidFill>
              </a:rPr>
              <a:t>      Strona internetowa szkoły powinna być źródłem aktualnych informacji dla uczniów i rodziców. </a:t>
            </a:r>
          </a:p>
          <a:p>
            <a:pPr algn="just"/>
            <a:r>
              <a:rPr lang="pl-PL" sz="2400" dirty="0" smtClean="0">
                <a:solidFill>
                  <a:schemeClr val="bg1"/>
                </a:solidFill>
              </a:rPr>
              <a:t>      Nawiążę współpracę z lokalnymi mediami, chcę podtrzymać współpracę z innymi instytucjami oraz sąsiednimi szkołami.  </a:t>
            </a:r>
            <a:endParaRPr lang="pl-PL" sz="2400" dirty="0">
              <a:solidFill>
                <a:schemeClr val="bg1"/>
              </a:solidFill>
            </a:endParaRPr>
          </a:p>
        </p:txBody>
      </p:sp>
    </p:spTree>
    <p:extLst>
      <p:ext uri="{BB962C8B-B14F-4D97-AF65-F5344CB8AC3E}">
        <p14:creationId xmlns:p14="http://schemas.microsoft.com/office/powerpoint/2010/main" val="252452826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4592" y="1305342"/>
            <a:ext cx="11896344" cy="4154984"/>
          </a:xfrm>
          <a:prstGeom prst="rect">
            <a:avLst/>
          </a:prstGeom>
        </p:spPr>
        <p:txBody>
          <a:bodyPr wrap="square">
            <a:spAutoFit/>
          </a:bodyPr>
          <a:lstStyle/>
          <a:p>
            <a:pPr algn="just"/>
            <a:r>
              <a:rPr lang="pl-PL" sz="2400" dirty="0" smtClean="0">
                <a:solidFill>
                  <a:schemeClr val="bg1"/>
                </a:solidFill>
              </a:rPr>
              <a:t>        Reasumując, głównym celem pracy szkoły jest przygotowanie uczniów do dalszego kształcenia i prawidłowego funkcjonowania w społeczeństwie, a wszystkie działania podejmowane w szkole muszą służyć jego realizacji. </a:t>
            </a:r>
          </a:p>
          <a:p>
            <a:pPr algn="just"/>
            <a:r>
              <a:rPr lang="pl-PL" sz="2400" dirty="0" smtClean="0">
                <a:solidFill>
                  <a:schemeClr val="bg1"/>
                </a:solidFill>
              </a:rPr>
              <a:t> </a:t>
            </a:r>
          </a:p>
          <a:p>
            <a:pPr algn="just"/>
            <a:r>
              <a:rPr lang="pl-PL" sz="2400" dirty="0" smtClean="0">
                <a:solidFill>
                  <a:schemeClr val="bg1"/>
                </a:solidFill>
              </a:rPr>
              <a:t>      Zdaję sobie sprawę, że nawet najlepsza koncepcja pracy nie ma szans powodzenia jeśli nie będzie pracy zespołu – rodziców, nauczycieli, władz lokalnych  i dyrektora.  </a:t>
            </a:r>
          </a:p>
          <a:p>
            <a:pPr algn="just"/>
            <a:endParaRPr lang="pl-PL" sz="2400" dirty="0" smtClean="0">
              <a:solidFill>
                <a:schemeClr val="bg1"/>
              </a:solidFill>
            </a:endParaRPr>
          </a:p>
          <a:p>
            <a:pPr algn="just"/>
            <a:r>
              <a:rPr lang="pl-PL" sz="2400" dirty="0" smtClean="0">
                <a:solidFill>
                  <a:schemeClr val="bg1"/>
                </a:solidFill>
              </a:rPr>
              <a:t>       Będę dążył do realizacji założonej koncepcji, a cierpliwość i praca będą kluczem do sukcesu oraz podnoszenia jakości funkcjonowania </a:t>
            </a:r>
            <a:r>
              <a:rPr lang="pl-PL" sz="2400" b="1" dirty="0" smtClean="0">
                <a:solidFill>
                  <a:schemeClr val="bg1"/>
                </a:solidFill>
              </a:rPr>
              <a:t>Szkoły Podstawowej w Augustowie. </a:t>
            </a:r>
            <a:endParaRPr lang="pl-PL" sz="2400" b="1" dirty="0">
              <a:solidFill>
                <a:schemeClr val="bg1"/>
              </a:solidFill>
            </a:endParaRPr>
          </a:p>
        </p:txBody>
      </p:sp>
    </p:spTree>
    <p:extLst>
      <p:ext uri="{BB962C8B-B14F-4D97-AF65-F5344CB8AC3E}">
        <p14:creationId xmlns:p14="http://schemas.microsoft.com/office/powerpoint/2010/main" val="30225801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6304" y="3244334"/>
            <a:ext cx="11932919" cy="646331"/>
          </a:xfrm>
          <a:prstGeom prst="rect">
            <a:avLst/>
          </a:prstGeom>
        </p:spPr>
        <p:txBody>
          <a:bodyPr wrap="square">
            <a:spAutoFit/>
          </a:bodyPr>
          <a:lstStyle/>
          <a:p>
            <a:pPr algn="ctr"/>
            <a:r>
              <a:rPr lang="pl-PL" sz="3600" b="1" dirty="0" smtClean="0">
                <a:solidFill>
                  <a:schemeClr val="bg1"/>
                </a:solidFill>
                <a:latin typeface="Georgia" panose="02040502050405020303" pitchFamily="18" charset="0"/>
              </a:rPr>
              <a:t>Dziękuję</a:t>
            </a:r>
            <a:endParaRPr lang="pl-PL" sz="36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284945106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2880" y="128015"/>
            <a:ext cx="11795760" cy="4599433"/>
          </a:xfrm>
        </p:spPr>
        <p:txBody>
          <a:bodyPr>
            <a:normAutofit/>
          </a:bodyPr>
          <a:lstStyle/>
          <a:p>
            <a:pPr algn="just"/>
            <a:r>
              <a:rPr lang="pl-PL" sz="2400" dirty="0">
                <a:solidFill>
                  <a:schemeClr val="bg1"/>
                </a:solidFill>
                <a:latin typeface="Arial Rounded MT Bold" panose="020F0704030504030204" pitchFamily="34" charset="0"/>
              </a:rPr>
              <a:t> </a:t>
            </a:r>
            <a:r>
              <a:rPr lang="pl-PL" sz="2400" dirty="0" smtClean="0">
                <a:solidFill>
                  <a:schemeClr val="bg1"/>
                </a:solidFill>
                <a:latin typeface="Arial Rounded MT Bold" panose="020F0704030504030204" pitchFamily="34" charset="0"/>
              </a:rPr>
              <a:t>        </a:t>
            </a:r>
            <a:r>
              <a:rPr lang="pl-PL" sz="2700" cap="none" dirty="0" smtClean="0">
                <a:solidFill>
                  <a:schemeClr val="bg1"/>
                </a:solidFill>
                <a:latin typeface="+mn-lt"/>
              </a:rPr>
              <a:t>Szkoła Podstawowa w Augustowie </a:t>
            </a:r>
            <a:r>
              <a:rPr lang="pl-PL" sz="2700" cap="none" dirty="0">
                <a:solidFill>
                  <a:schemeClr val="bg1"/>
                </a:solidFill>
                <a:latin typeface="+mn-lt"/>
              </a:rPr>
              <a:t>j</a:t>
            </a:r>
            <a:r>
              <a:rPr lang="pl-PL" sz="2700" cap="none" dirty="0" smtClean="0">
                <a:solidFill>
                  <a:schemeClr val="bg1"/>
                </a:solidFill>
                <a:latin typeface="+mn-lt"/>
              </a:rPr>
              <a:t>est moją jedyną placówką, </a:t>
            </a:r>
            <a:r>
              <a:rPr lang="pl-PL" sz="2700" cap="none" dirty="0">
                <a:solidFill>
                  <a:schemeClr val="bg1"/>
                </a:solidFill>
                <a:latin typeface="+mn-lt"/>
              </a:rPr>
              <a:t>w</a:t>
            </a:r>
            <a:r>
              <a:rPr lang="pl-PL" sz="2700" cap="none" dirty="0" smtClean="0">
                <a:solidFill>
                  <a:schemeClr val="bg1"/>
                </a:solidFill>
                <a:latin typeface="+mn-lt"/>
              </a:rPr>
              <a:t> </a:t>
            </a:r>
            <a:r>
              <a:rPr lang="pl-PL" sz="2700" cap="none" dirty="0">
                <a:solidFill>
                  <a:schemeClr val="bg1"/>
                </a:solidFill>
                <a:latin typeface="+mn-lt"/>
              </a:rPr>
              <a:t>k</a:t>
            </a:r>
            <a:r>
              <a:rPr lang="pl-PL" sz="2700" cap="none" dirty="0" smtClean="0">
                <a:solidFill>
                  <a:schemeClr val="bg1"/>
                </a:solidFill>
                <a:latin typeface="+mn-lt"/>
              </a:rPr>
              <a:t>tórej po studiach kontynuuję swoją pracę od roku 1999.</a:t>
            </a:r>
            <a:br>
              <a:rPr lang="pl-PL" sz="2700" cap="none" dirty="0" smtClean="0">
                <a:solidFill>
                  <a:schemeClr val="bg1"/>
                </a:solidFill>
                <a:latin typeface="+mn-lt"/>
              </a:rPr>
            </a:br>
            <a:r>
              <a:rPr lang="pl-PL" sz="2700" cap="none" dirty="0" smtClean="0">
                <a:solidFill>
                  <a:schemeClr val="bg1"/>
                </a:solidFill>
                <a:latin typeface="+mn-lt"/>
              </a:rPr>
              <a:t>       W </a:t>
            </a:r>
            <a:r>
              <a:rPr lang="pl-PL" sz="2700" cap="none" dirty="0">
                <a:solidFill>
                  <a:schemeClr val="bg1"/>
                </a:solidFill>
                <a:latin typeface="+mn-lt"/>
              </a:rPr>
              <a:t>swojej koncepcji funkcjonowania </a:t>
            </a:r>
            <a:r>
              <a:rPr lang="pl-PL" sz="2700" cap="none" dirty="0" smtClean="0">
                <a:solidFill>
                  <a:schemeClr val="bg1"/>
                </a:solidFill>
                <a:latin typeface="+mn-lt"/>
              </a:rPr>
              <a:t>szkoły, chciałbym realizować </a:t>
            </a:r>
            <a:r>
              <a:rPr lang="pl-PL" sz="2700" cap="none" dirty="0">
                <a:solidFill>
                  <a:schemeClr val="bg1"/>
                </a:solidFill>
                <a:latin typeface="+mn-lt"/>
              </a:rPr>
              <a:t>te same kierunki funkcjonowania szkoły, które realizowałem  w naszej szkole pełniąc funkcję zastępcy dyrektora od roku szkolnego </a:t>
            </a:r>
            <a:r>
              <a:rPr lang="pl-PL" sz="2700" cap="none" dirty="0" smtClean="0">
                <a:solidFill>
                  <a:schemeClr val="bg1"/>
                </a:solidFill>
                <a:latin typeface="+mn-lt"/>
              </a:rPr>
              <a:t>2012/2013. </a:t>
            </a:r>
            <a:r>
              <a:rPr lang="pl-PL" sz="2700" cap="none" dirty="0">
                <a:solidFill>
                  <a:schemeClr val="bg1"/>
                </a:solidFill>
                <a:latin typeface="+mn-lt"/>
              </a:rPr>
              <a:t>K</a:t>
            </a:r>
            <a:r>
              <a:rPr lang="pl-PL" sz="2700" cap="none" dirty="0" smtClean="0">
                <a:solidFill>
                  <a:schemeClr val="bg1"/>
                </a:solidFill>
                <a:latin typeface="+mn-lt"/>
              </a:rPr>
              <a:t>ierowaliśmy  </a:t>
            </a:r>
            <a:r>
              <a:rPr lang="pl-PL" sz="2700" cap="none" dirty="0">
                <a:solidFill>
                  <a:schemeClr val="bg1"/>
                </a:solidFill>
                <a:latin typeface="+mn-lt"/>
              </a:rPr>
              <a:t>się </a:t>
            </a:r>
            <a:r>
              <a:rPr lang="pl-PL" sz="2700" cap="none" dirty="0" smtClean="0">
                <a:solidFill>
                  <a:schemeClr val="bg1"/>
                </a:solidFill>
                <a:latin typeface="+mn-lt"/>
              </a:rPr>
              <a:t>dotychczas mottem zapisanym na stronie internetowej naszej szkoły: "</a:t>
            </a:r>
            <a:r>
              <a:rPr lang="pl-PL" sz="2700" cap="none" dirty="0">
                <a:solidFill>
                  <a:schemeClr val="bg1"/>
                </a:solidFill>
                <a:latin typeface="+mn-lt"/>
              </a:rPr>
              <a:t>Uczymy się nie dla szkoły, lecz dla życia</a:t>
            </a:r>
            <a:r>
              <a:rPr lang="pl-PL" sz="2700" cap="none" dirty="0" smtClean="0">
                <a:solidFill>
                  <a:schemeClr val="bg1"/>
                </a:solidFill>
                <a:latin typeface="+mn-lt"/>
              </a:rPr>
              <a:t>."</a:t>
            </a:r>
            <a:endParaRPr lang="pl-PL" sz="2700" cap="none" dirty="0">
              <a:solidFill>
                <a:schemeClr val="bg1"/>
              </a:solidFill>
              <a:latin typeface="+mn-lt"/>
            </a:endParaRPr>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83096" y="4151376"/>
            <a:ext cx="5577840" cy="2569464"/>
          </a:xfrm>
        </p:spPr>
      </p:pic>
    </p:spTree>
    <p:extLst>
      <p:ext uri="{BB962C8B-B14F-4D97-AF65-F5344CB8AC3E}">
        <p14:creationId xmlns:p14="http://schemas.microsoft.com/office/powerpoint/2010/main" val="159807626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9728" y="0"/>
            <a:ext cx="11978640" cy="4352544"/>
          </a:xfrm>
        </p:spPr>
        <p:txBody>
          <a:bodyPr>
            <a:normAutofit/>
          </a:bodyPr>
          <a:lstStyle/>
          <a:p>
            <a:pPr marL="0" indent="0" algn="just">
              <a:buNone/>
            </a:pPr>
            <a:r>
              <a:rPr lang="pl-PL" sz="2400" dirty="0" smtClean="0">
                <a:solidFill>
                  <a:schemeClr val="bg1"/>
                </a:solidFill>
              </a:rPr>
              <a:t>Szkoła Podstawowa w Augustowie, </a:t>
            </a:r>
            <a:r>
              <a:rPr lang="pl-PL" sz="2400" dirty="0">
                <a:solidFill>
                  <a:schemeClr val="bg1"/>
                </a:solidFill>
              </a:rPr>
              <a:t>jest szkołą </a:t>
            </a:r>
            <a:r>
              <a:rPr lang="pl-PL" sz="2400" dirty="0" smtClean="0">
                <a:solidFill>
                  <a:schemeClr val="bg1"/>
                </a:solidFill>
              </a:rPr>
              <a:t>w </a:t>
            </a:r>
            <a:r>
              <a:rPr lang="pl-PL" sz="2400" dirty="0">
                <a:solidFill>
                  <a:schemeClr val="bg1"/>
                </a:solidFill>
              </a:rPr>
              <a:t>skład której wchodzi: </a:t>
            </a:r>
          </a:p>
          <a:p>
            <a:pPr algn="just">
              <a:buFont typeface="Wingdings" panose="05000000000000000000" pitchFamily="2" charset="2"/>
              <a:buChar char="Ø"/>
            </a:pPr>
            <a:r>
              <a:rPr lang="pl-PL" sz="2400" dirty="0" smtClean="0">
                <a:solidFill>
                  <a:schemeClr val="bg1"/>
                </a:solidFill>
              </a:rPr>
              <a:t>Szkoła </a:t>
            </a:r>
            <a:r>
              <a:rPr lang="pl-PL" sz="2400" dirty="0">
                <a:solidFill>
                  <a:schemeClr val="bg1"/>
                </a:solidFill>
              </a:rPr>
              <a:t>Podstawowa </a:t>
            </a:r>
            <a:r>
              <a:rPr lang="pl-PL" sz="2400" dirty="0" smtClean="0">
                <a:solidFill>
                  <a:schemeClr val="bg1"/>
                </a:solidFill>
              </a:rPr>
              <a:t>uczniowie klas I-VIII </a:t>
            </a:r>
          </a:p>
          <a:p>
            <a:pPr algn="just">
              <a:buFont typeface="Wingdings" panose="05000000000000000000" pitchFamily="2" charset="2"/>
              <a:buChar char="Ø"/>
            </a:pPr>
            <a:r>
              <a:rPr lang="pl-PL" sz="2400" dirty="0" smtClean="0">
                <a:solidFill>
                  <a:schemeClr val="bg1"/>
                </a:solidFill>
              </a:rPr>
              <a:t>oddziały przedszkolne dzieci 3,4,5 i 6-letnie.</a:t>
            </a:r>
            <a:endParaRPr lang="pl-PL" sz="2400" dirty="0">
              <a:solidFill>
                <a:schemeClr val="bg1"/>
              </a:solidFill>
            </a:endParaRPr>
          </a:p>
          <a:p>
            <a:pPr marL="0" indent="0" algn="just">
              <a:buNone/>
            </a:pPr>
            <a:r>
              <a:rPr lang="pl-PL" sz="2400" dirty="0" smtClean="0">
                <a:solidFill>
                  <a:schemeClr val="bg1"/>
                </a:solidFill>
              </a:rPr>
              <a:t>     </a:t>
            </a:r>
            <a:r>
              <a:rPr lang="pl-PL" sz="2400" dirty="0">
                <a:solidFill>
                  <a:schemeClr val="bg1"/>
                </a:solidFill>
              </a:rPr>
              <a:t> </a:t>
            </a:r>
            <a:r>
              <a:rPr lang="pl-PL" sz="2400" dirty="0" smtClean="0">
                <a:solidFill>
                  <a:schemeClr val="bg1"/>
                </a:solidFill>
              </a:rPr>
              <a:t>Gmach Szkoły Podstawowej w Augustowie </a:t>
            </a:r>
            <a:r>
              <a:rPr lang="pl-PL" sz="2400" dirty="0">
                <a:solidFill>
                  <a:schemeClr val="bg1"/>
                </a:solidFill>
              </a:rPr>
              <a:t>to kompleks połączonych ze sobą </a:t>
            </a:r>
            <a:r>
              <a:rPr lang="pl-PL" sz="2400" dirty="0" smtClean="0">
                <a:solidFill>
                  <a:schemeClr val="bg1"/>
                </a:solidFill>
              </a:rPr>
              <a:t>trzech </a:t>
            </a:r>
            <a:r>
              <a:rPr lang="pl-PL" sz="2400" dirty="0">
                <a:solidFill>
                  <a:schemeClr val="bg1"/>
                </a:solidFill>
              </a:rPr>
              <a:t>budynków: tzw. starej szkoły, nowej szkoły oraz </a:t>
            </a:r>
            <a:r>
              <a:rPr lang="pl-PL" sz="2400" dirty="0" smtClean="0">
                <a:solidFill>
                  <a:schemeClr val="bg1"/>
                </a:solidFill>
              </a:rPr>
              <a:t>sali sportowej. </a:t>
            </a:r>
            <a:r>
              <a:rPr lang="pl-PL" sz="2400" dirty="0">
                <a:solidFill>
                  <a:schemeClr val="bg1"/>
                </a:solidFill>
              </a:rPr>
              <a:t>Placówka edukacyjna dookoła jest otoczona </a:t>
            </a:r>
            <a:r>
              <a:rPr lang="pl-PL" sz="2400" dirty="0" smtClean="0">
                <a:solidFill>
                  <a:schemeClr val="bg1"/>
                </a:solidFill>
              </a:rPr>
              <a:t>zielenią, </a:t>
            </a:r>
            <a:r>
              <a:rPr lang="pl-PL" sz="2400" dirty="0">
                <a:solidFill>
                  <a:schemeClr val="bg1"/>
                </a:solidFill>
              </a:rPr>
              <a:t> </a:t>
            </a:r>
            <a:r>
              <a:rPr lang="pl-PL" sz="2400" dirty="0" smtClean="0">
                <a:solidFill>
                  <a:schemeClr val="bg1"/>
                </a:solidFill>
              </a:rPr>
              <a:t>z placem zabaw dla dzieci oraz  z  boiskiem asfaltowym i trawiastym z bieżnią lekkoatletyczną. W </a:t>
            </a:r>
            <a:r>
              <a:rPr lang="pl-PL" sz="2400" dirty="0">
                <a:solidFill>
                  <a:schemeClr val="bg1"/>
                </a:solidFill>
              </a:rPr>
              <a:t>szkole </a:t>
            </a:r>
            <a:r>
              <a:rPr lang="pl-PL" sz="2400" dirty="0" smtClean="0">
                <a:solidFill>
                  <a:schemeClr val="bg1"/>
                </a:solidFill>
              </a:rPr>
              <a:t>funkcjonują dwie biblioteki  (gminna i szkolna), dwie siłownie, świetlica </a:t>
            </a:r>
            <a:r>
              <a:rPr lang="pl-PL" sz="2400" dirty="0">
                <a:solidFill>
                  <a:schemeClr val="bg1"/>
                </a:solidFill>
              </a:rPr>
              <a:t>oraz stołówka szkolna. W placówce zatrudnieni są wykwalifikowani nauczyciele oraz  pracownicy obsługi</a:t>
            </a:r>
            <a:r>
              <a:rPr lang="pl-PL" sz="2400" dirty="0" smtClean="0">
                <a:solidFill>
                  <a:schemeClr val="bg1"/>
                </a:solidFill>
              </a:rPr>
              <a:t>.</a:t>
            </a:r>
            <a:endParaRPr lang="pl-PL" sz="2400" dirty="0">
              <a:solidFill>
                <a:schemeClr val="bg1"/>
              </a:solidFill>
            </a:endParaRPr>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792" y="4430776"/>
            <a:ext cx="2743200" cy="2184400"/>
          </a:xfrm>
          <a:prstGeom prst="rect">
            <a:avLst/>
          </a:prstGeom>
        </p:spPr>
      </p:pic>
      <p:pic>
        <p:nvPicPr>
          <p:cNvPr id="7" name="Obraz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3260" y="4430776"/>
            <a:ext cx="2743200" cy="2184400"/>
          </a:xfrm>
          <a:prstGeom prst="rect">
            <a:avLst/>
          </a:prstGeom>
        </p:spPr>
      </p:pic>
      <p:pic>
        <p:nvPicPr>
          <p:cNvPr id="8" name="Obraz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88196" y="4430776"/>
            <a:ext cx="2743200" cy="2184400"/>
          </a:xfrm>
          <a:prstGeom prst="rect">
            <a:avLst/>
          </a:prstGeom>
        </p:spPr>
      </p:pic>
      <p:pic>
        <p:nvPicPr>
          <p:cNvPr id="9" name="Obraz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05728" y="4430776"/>
            <a:ext cx="2743200" cy="2184400"/>
          </a:xfrm>
          <a:prstGeom prst="rect">
            <a:avLst/>
          </a:prstGeom>
        </p:spPr>
      </p:pic>
    </p:spTree>
    <p:extLst>
      <p:ext uri="{BB962C8B-B14F-4D97-AF65-F5344CB8AC3E}">
        <p14:creationId xmlns:p14="http://schemas.microsoft.com/office/powerpoint/2010/main" val="192740280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93776" y="1023217"/>
            <a:ext cx="11091672" cy="4524315"/>
          </a:xfrm>
          <a:prstGeom prst="rect">
            <a:avLst/>
          </a:prstGeom>
        </p:spPr>
        <p:txBody>
          <a:bodyPr wrap="square">
            <a:spAutoFit/>
          </a:bodyPr>
          <a:lstStyle/>
          <a:p>
            <a:pPr algn="just"/>
            <a:r>
              <a:rPr lang="pl-PL" sz="2400" dirty="0" smtClean="0">
                <a:solidFill>
                  <a:schemeClr val="bg1"/>
                </a:solidFill>
              </a:rPr>
              <a:t>        Szkoła pełni w środowisku lokalnym znacząca rolę. Jest nie tylko miejscem zabawy oraz nauki dzieci i młodzieży, ale jest również organizatorem lub współorganizatorem licznych akcji wolontariatu, przedsięwzięć i imprez o charakterze wychowawczym, opiekuńczym,  a także sportowym i kulturalnym. Ta krótka charakterystyka szkoły jest ważna w prawidłowym nakreśleniu strategicznych celów rozwojowych szkoły oraz zadań do ich realizacji.</a:t>
            </a:r>
          </a:p>
          <a:p>
            <a:pPr algn="just"/>
            <a:endParaRPr lang="pl-PL" sz="2400" dirty="0" smtClean="0">
              <a:solidFill>
                <a:schemeClr val="bg1"/>
              </a:solidFill>
            </a:endParaRPr>
          </a:p>
          <a:p>
            <a:pPr algn="just"/>
            <a:r>
              <a:rPr lang="pl-PL" sz="2400" dirty="0" smtClean="0">
                <a:solidFill>
                  <a:schemeClr val="bg1"/>
                </a:solidFill>
              </a:rPr>
              <a:t>       Zarządzanie Szkołą Podstawową  w Augustowie będzie procesem złożonym, z uwagi na wielofunkcyjność placówki oraz ze względu na zadania,  z jakimi musi zmierzyć się dyrektor. </a:t>
            </a:r>
          </a:p>
          <a:p>
            <a:pPr algn="just"/>
            <a:endParaRPr lang="pl-PL" sz="2400" dirty="0">
              <a:solidFill>
                <a:schemeClr val="bg1"/>
              </a:solidFill>
            </a:endParaRPr>
          </a:p>
        </p:txBody>
      </p:sp>
    </p:spTree>
    <p:extLst>
      <p:ext uri="{BB962C8B-B14F-4D97-AF65-F5344CB8AC3E}">
        <p14:creationId xmlns:p14="http://schemas.microsoft.com/office/powerpoint/2010/main" val="355076672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9456" y="1243584"/>
            <a:ext cx="11814048" cy="4524315"/>
          </a:xfrm>
          <a:prstGeom prst="rect">
            <a:avLst/>
          </a:prstGeom>
        </p:spPr>
        <p:txBody>
          <a:bodyPr wrap="square">
            <a:spAutoFit/>
          </a:bodyPr>
          <a:lstStyle/>
          <a:p>
            <a:pPr algn="just"/>
            <a:r>
              <a:rPr lang="pl-PL" sz="2400" dirty="0" smtClean="0">
                <a:solidFill>
                  <a:schemeClr val="bg1"/>
                </a:solidFill>
              </a:rPr>
              <a:t>         Chciałbym kontynuować zaplanowane dotychczasowe działania i uzupełnić je o te, które uczyniłyby szkołę miejscem stawiającym na jakość, miejscem wychowania i kształcenia, polem do kreowania postaw opartych  na  ogólnie przyjętych wartościach.</a:t>
            </a:r>
          </a:p>
          <a:p>
            <a:pPr algn="just"/>
            <a:r>
              <a:rPr lang="pl-PL" sz="2400" dirty="0" smtClean="0">
                <a:solidFill>
                  <a:schemeClr val="bg1"/>
                </a:solidFill>
              </a:rPr>
              <a:t>          Wszechstronny rozwój oraz dobro dziecka jest głównym celem pracy każdej szkoły, każdego nauczyciela i pracownika szkoły. </a:t>
            </a:r>
          </a:p>
          <a:p>
            <a:r>
              <a:rPr lang="pl-PL" sz="2400" dirty="0" smtClean="0">
                <a:solidFill>
                  <a:schemeClr val="bg1"/>
                </a:solidFill>
              </a:rPr>
              <a:t>        Doskonale zdaję sobie sprawę z priorytetowej misji szkoły, jaką jest wykształcenie dziecka na wysokim poziomie wiedzy i umiejętności. Dziecka otwartego na potrzeby innych,  znającego wartości chrześcijańskie, patriotyczne, kulturowe, mającego poczucie własnej wartości. Wrażliwego człowieka, który czuje się bezpiecznie w szkole, do której uczęszcza. Ucznia chętnego do podejmowania inicjatyw oraz pracy zespołowej.  </a:t>
            </a:r>
          </a:p>
        </p:txBody>
      </p:sp>
    </p:spTree>
    <p:extLst>
      <p:ext uri="{BB962C8B-B14F-4D97-AF65-F5344CB8AC3E}">
        <p14:creationId xmlns:p14="http://schemas.microsoft.com/office/powerpoint/2010/main" val="198089410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3152" y="218277"/>
            <a:ext cx="11969496" cy="5632311"/>
          </a:xfrm>
          <a:prstGeom prst="rect">
            <a:avLst/>
          </a:prstGeom>
        </p:spPr>
        <p:txBody>
          <a:bodyPr wrap="square">
            <a:spAutoFit/>
          </a:bodyPr>
          <a:lstStyle/>
          <a:p>
            <a:pPr algn="just"/>
            <a:r>
              <a:rPr lang="pl-PL" sz="2400" dirty="0" smtClean="0">
                <a:solidFill>
                  <a:schemeClr val="bg1"/>
                </a:solidFill>
              </a:rPr>
              <a:t>Jako dyrektor będę starał się stworzyć wśród pracowników atmosferę wzajemnego szacunku i zaufania, będę zachęcał do dyskusji i współdecydowania  o celach, przedmiocie oraz zakresie własnej aktywności. Będę dążył do stwarzania warunków na rzecz rozwoju nauczycieli i dalszego  dokształcania. </a:t>
            </a:r>
          </a:p>
          <a:p>
            <a:pPr algn="just"/>
            <a:r>
              <a:rPr lang="pl-PL" sz="2400" dirty="0" smtClean="0">
                <a:solidFill>
                  <a:schemeClr val="bg1"/>
                </a:solidFill>
              </a:rPr>
              <a:t>        </a:t>
            </a:r>
            <a:r>
              <a:rPr lang="pl-PL" sz="2400" b="1" dirty="0" smtClean="0">
                <a:solidFill>
                  <a:schemeClr val="bg1"/>
                </a:solidFill>
              </a:rPr>
              <a:t>W swoich działaniach będę dążył do promowania, rozwijania umiejętności i cech prospołecznych oraz do wyeliminowania wszelkich form przemocy i agresji, zjawisk tak ważnych we współczesnej polskiej szkole. </a:t>
            </a:r>
          </a:p>
          <a:p>
            <a:pPr algn="just"/>
            <a:r>
              <a:rPr lang="pl-PL" sz="2400" dirty="0" smtClean="0">
                <a:solidFill>
                  <a:schemeClr val="bg1"/>
                </a:solidFill>
              </a:rPr>
              <a:t>        Będę starał się stworzyć optymalne warunki rozwoju psychofizycznego dzieci i młodzieży, zgodnie z obowiązującymi lub wchodzącymi w życie nowymi przepisami prawa oświatowego, odnoszącymi się do udzielania szeroko pojętej pomocy </a:t>
            </a:r>
            <a:r>
              <a:rPr lang="pl-PL" sz="2400" dirty="0" err="1" smtClean="0">
                <a:solidFill>
                  <a:schemeClr val="bg1"/>
                </a:solidFill>
              </a:rPr>
              <a:t>psychologiczno</a:t>
            </a:r>
            <a:r>
              <a:rPr lang="pl-PL" sz="2400" dirty="0" smtClean="0">
                <a:solidFill>
                  <a:schemeClr val="bg1"/>
                </a:solidFill>
              </a:rPr>
              <a:t> - pedagogicznej, poprzez dokładne rozpoznanie środowiska wychowawczego, odpowiednie działania profilaktyczne  i prozdrowotne. </a:t>
            </a:r>
          </a:p>
          <a:p>
            <a:pPr algn="just"/>
            <a:endParaRPr lang="pl-PL" sz="2400" dirty="0">
              <a:solidFill>
                <a:schemeClr val="bg1"/>
              </a:solidFill>
            </a:endParaRPr>
          </a:p>
        </p:txBody>
      </p:sp>
    </p:spTree>
    <p:extLst>
      <p:ext uri="{BB962C8B-B14F-4D97-AF65-F5344CB8AC3E}">
        <p14:creationId xmlns:p14="http://schemas.microsoft.com/office/powerpoint/2010/main" val="228012746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4008" y="487025"/>
            <a:ext cx="11887200" cy="6370975"/>
          </a:xfrm>
          <a:prstGeom prst="rect">
            <a:avLst/>
          </a:prstGeom>
        </p:spPr>
        <p:txBody>
          <a:bodyPr wrap="square">
            <a:spAutoFit/>
          </a:bodyPr>
          <a:lstStyle/>
          <a:p>
            <a:pPr algn="just"/>
            <a:r>
              <a:rPr lang="pl-PL" sz="2400" dirty="0" smtClean="0">
                <a:solidFill>
                  <a:schemeClr val="bg1"/>
                </a:solidFill>
              </a:rPr>
              <a:t>        Wszechstronność rozwoju wychowanków jest efektem ich wspierania przez nauczycieli w codziennym zmaganiu się z trudną materią nauki, ale także wynika  z pomocy niesionej uczniom zgodnie z ich potrzebami i trudnościami. </a:t>
            </a:r>
          </a:p>
          <a:p>
            <a:pPr algn="just"/>
            <a:endParaRPr lang="pl-PL" sz="2400" dirty="0" smtClean="0">
              <a:solidFill>
                <a:schemeClr val="bg1"/>
              </a:solidFill>
            </a:endParaRPr>
          </a:p>
          <a:p>
            <a:pPr algn="just"/>
            <a:r>
              <a:rPr lang="pl-PL" sz="2400" dirty="0" smtClean="0">
                <a:solidFill>
                  <a:schemeClr val="bg1"/>
                </a:solidFill>
              </a:rPr>
              <a:t>        Na tym polu planowana jest ścisła współpraca z rodzicami uczniów, wspólne organizowanie imprez, zabaw, konkursów   i zawodów; rozwiązywanie sytuacji problemowych; promowanie i rozwijanie umiejętności i cech prospołecznych oraz dążenie do wyeliminowania wszelkich form przemocy i agresji czyli zjawisk niebezpiecznych dla dzieci, które  spotykamy we współczesnej polskiej szkole.</a:t>
            </a:r>
          </a:p>
          <a:p>
            <a:pPr algn="just"/>
            <a:r>
              <a:rPr lang="pl-PL" sz="2400" dirty="0" smtClean="0">
                <a:solidFill>
                  <a:schemeClr val="bg1"/>
                </a:solidFill>
              </a:rPr>
              <a:t>        Będę zwracał uwagę na kształcenie uczniów ze specjalnymi potrzebami edukacyjnymi, mając na uwadze ucznia potrzebującego wsparcia, jak również ucznia zdolnego. Będę dążył do organizacji zajęć dodatkowych rozwijających zainteresowania oraz wyrównujących szanse edukacyjne (dla uczniów wymagających wsparcia). </a:t>
            </a:r>
          </a:p>
          <a:p>
            <a:pPr algn="just"/>
            <a:endParaRPr lang="pl-PL" sz="2400" dirty="0" smtClean="0">
              <a:solidFill>
                <a:schemeClr val="bg1"/>
              </a:solidFill>
            </a:endParaRPr>
          </a:p>
          <a:p>
            <a:pPr algn="just"/>
            <a:endParaRPr lang="pl-PL" sz="2400" dirty="0">
              <a:solidFill>
                <a:schemeClr val="bg1"/>
              </a:solidFill>
            </a:endParaRPr>
          </a:p>
        </p:txBody>
      </p:sp>
    </p:spTree>
    <p:extLst>
      <p:ext uri="{BB962C8B-B14F-4D97-AF65-F5344CB8AC3E}">
        <p14:creationId xmlns:p14="http://schemas.microsoft.com/office/powerpoint/2010/main" val="163858090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1920" y="694944"/>
            <a:ext cx="11875008" cy="5632311"/>
          </a:xfrm>
          <a:prstGeom prst="rect">
            <a:avLst/>
          </a:prstGeom>
        </p:spPr>
        <p:txBody>
          <a:bodyPr wrap="square">
            <a:spAutoFit/>
          </a:bodyPr>
          <a:lstStyle/>
          <a:p>
            <a:pPr algn="just"/>
            <a:r>
              <a:rPr lang="pl-PL" sz="2400" dirty="0" smtClean="0">
                <a:solidFill>
                  <a:schemeClr val="bg1"/>
                </a:solidFill>
              </a:rPr>
              <a:t>      W prawidłowym funkcjonowaniu dziecka w szkole ważną rolę odgrywają rodzice. Co roku miałem zaszczyt i przyjemność współpracować  z  Przewodniczącym oraz całą Radą Rodziców w wielu wspólnych przedsięwzięciach. </a:t>
            </a:r>
          </a:p>
          <a:p>
            <a:pPr algn="just"/>
            <a:r>
              <a:rPr lang="pl-PL" sz="2400" dirty="0" smtClean="0">
                <a:solidFill>
                  <a:schemeClr val="bg1"/>
                </a:solidFill>
              </a:rPr>
              <a:t>               </a:t>
            </a:r>
          </a:p>
          <a:p>
            <a:pPr algn="just"/>
            <a:r>
              <a:rPr lang="pl-PL" sz="2400" dirty="0" smtClean="0">
                <a:solidFill>
                  <a:schemeClr val="bg1"/>
                </a:solidFill>
              </a:rPr>
              <a:t>      Rada Rodziców  jest organem bardzo przychylnie nastawionym do wspierania działalności szkoły. Aktywnie włącza się w wiele akcji na rzecz placówki, doposaża bazę dydaktyczną i wspiera w organizacji wielu działań np. w organizacji Dnia Dziecka, Dnia Sportu, Dnia Babci i Dziadka, Choinki Noworocznej oraz dyskotek i wycieczek szkolnych. Tradycją stały się kiermasze Bożonarodzeniowe, loterie fantowe podczas których zbierane są środki finansowe na rzecz szkoły, pomocy osobom potrzebującym oraz zwierzętom. W wielu uroczystościach łączyłem funkcję zastępcy dyrektora , nauczyciela i również rodzica swoich dzieci.</a:t>
            </a:r>
          </a:p>
          <a:p>
            <a:pPr algn="just"/>
            <a:endParaRPr lang="pl-PL" sz="2400" dirty="0">
              <a:solidFill>
                <a:schemeClr val="bg1"/>
              </a:solidFill>
            </a:endParaRPr>
          </a:p>
        </p:txBody>
      </p:sp>
    </p:spTree>
    <p:extLst>
      <p:ext uri="{BB962C8B-B14F-4D97-AF65-F5344CB8AC3E}">
        <p14:creationId xmlns:p14="http://schemas.microsoft.com/office/powerpoint/2010/main" val="341142737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0312" y="1305342"/>
            <a:ext cx="11786616" cy="3785652"/>
          </a:xfrm>
          <a:prstGeom prst="rect">
            <a:avLst/>
          </a:prstGeom>
        </p:spPr>
        <p:txBody>
          <a:bodyPr wrap="square">
            <a:spAutoFit/>
          </a:bodyPr>
          <a:lstStyle/>
          <a:p>
            <a:pPr algn="just"/>
            <a:r>
              <a:rPr lang="pl-PL" sz="2400" dirty="0" smtClean="0">
                <a:solidFill>
                  <a:schemeClr val="bg1"/>
                </a:solidFill>
              </a:rPr>
              <a:t>       Kiermasze pokazały bardzo istotną kwestię, a mianowicie, że rodzicom dzieci uczęszczających do Szkoły Podstawowej w Augustowie zależy na rozwoju placówki, polepszeniu bazy dydaktycznej. Pokazały również niesamowitą integrację środowiska i chęć współpracy, wspólnych działań. Dlatego też chciałbym, żeby współpraca dyrektora  z rodzicami nie ograniczała się tylko do spotkań na oficjalnych zebraniach z rodzicami czy sytuacjach nadzwyczajnych. </a:t>
            </a:r>
          </a:p>
          <a:p>
            <a:pPr algn="just"/>
            <a:r>
              <a:rPr lang="pl-PL" sz="2400" dirty="0" smtClean="0">
                <a:solidFill>
                  <a:schemeClr val="bg1"/>
                </a:solidFill>
              </a:rPr>
              <a:t>       Jestem otwarty na współpracę z rodzicami, będę dążył do uczestnictwa w cyklicznych spotkaniach z Radą Rodziców, w celu wypracowania wspólnych wniosków, odnośnie lepszego funkcjonowania szkoły. </a:t>
            </a:r>
            <a:endParaRPr lang="pl-PL" sz="2400" dirty="0">
              <a:solidFill>
                <a:schemeClr val="bg1"/>
              </a:solidFill>
            </a:endParaRPr>
          </a:p>
        </p:txBody>
      </p:sp>
    </p:spTree>
    <p:extLst>
      <p:ext uri="{BB962C8B-B14F-4D97-AF65-F5344CB8AC3E}">
        <p14:creationId xmlns:p14="http://schemas.microsoft.com/office/powerpoint/2010/main" val="344786076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Wycinek">
  <a:themeElements>
    <a:clrScheme name="Wycine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Wycine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ycine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1439</TotalTime>
  <Words>948</Words>
  <Application>Microsoft Office PowerPoint</Application>
  <PresentationFormat>Panoramiczny</PresentationFormat>
  <Paragraphs>40</Paragraphs>
  <Slides>14</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14</vt:i4>
      </vt:variant>
    </vt:vector>
  </HeadingPairs>
  <TitlesOfParts>
    <vt:vector size="21" baseType="lpstr">
      <vt:lpstr>Alef</vt:lpstr>
      <vt:lpstr>Arial Rounded MT Bold</vt:lpstr>
      <vt:lpstr>Century Gothic</vt:lpstr>
      <vt:lpstr>Georgia</vt:lpstr>
      <vt:lpstr>Wingdings</vt:lpstr>
      <vt:lpstr>Wingdings 3</vt:lpstr>
      <vt:lpstr>Wycinek</vt:lpstr>
      <vt:lpstr>  </vt:lpstr>
      <vt:lpstr>         Szkoła Podstawowa w Augustowie jest moją jedyną placówką, w której po studiach kontynuuję swoją pracę od roku 1999.        W swojej koncepcji funkcjonowania szkoły, chciałbym realizować te same kierunki funkcjonowania szkoły, które realizowałem  w naszej szkole pełniąc funkcję zastępcy dyrektora od roku szkolnego 2012/2013. Kierowaliśmy  się dotychczas mottem zapisanym na stronie internetowej naszej szkoły: "Uczymy się nie dla szkoły, lecz dla życia."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V-dyr</dc:creator>
  <cp:lastModifiedBy>V-dyr</cp:lastModifiedBy>
  <cp:revision>33</cp:revision>
  <dcterms:created xsi:type="dcterms:W3CDTF">2023-03-08T17:12:32Z</dcterms:created>
  <dcterms:modified xsi:type="dcterms:W3CDTF">2023-09-28T12:28:46Z</dcterms:modified>
</cp:coreProperties>
</file>