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45981"/>
      </p:ext>
    </p:extLst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472152"/>
      </p:ext>
    </p:extLst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94497"/>
      </p:ext>
    </p:extLst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274474"/>
      </p:ext>
    </p:extLst>
  </p:cSld>
  <p:clrMapOvr>
    <a:masterClrMapping/>
  </p:clrMapOvr>
  <p:transition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695440"/>
      </p:ext>
    </p:extLst>
  </p:cSld>
  <p:clrMapOvr>
    <a:masterClrMapping/>
  </p:clrMapOvr>
  <p:transition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823508"/>
      </p:ext>
    </p:extLst>
  </p:cSld>
  <p:clrMapOvr>
    <a:masterClrMapping/>
  </p:clrMapOvr>
  <p:transition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473821"/>
      </p:ext>
    </p:extLst>
  </p:cSld>
  <p:clrMapOvr>
    <a:masterClrMapping/>
  </p:clrMapOvr>
  <p:transition>
    <p:cut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99271"/>
      </p:ext>
    </p:extLst>
  </p:cSld>
  <p:clrMapOvr>
    <a:masterClrMapping/>
  </p:clrMapOvr>
  <p:transition>
    <p:cut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550741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203656"/>
      </p:ext>
    </p:extLst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3864"/>
      </p:ext>
    </p:extLst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565008"/>
      </p:ext>
    </p:extLst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96987"/>
      </p:ext>
    </p:extLst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23337"/>
      </p:ext>
    </p:extLst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060334"/>
      </p:ext>
    </p:extLst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9738"/>
      </p:ext>
    </p:extLst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907202"/>
      </p:ext>
    </p:extLst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688030-EFF5-4CD8-AD70-2616D237C621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FAD5CC-BAFB-4AD3-B221-7F0D11564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742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cut thruBlk="1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sz.praca.gov.pl/rynek-pracy/bazy-danych/klasyfikacja-zawodow-i-specjalnosci/wyszukiwarka-opisow-zawodo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akarier.org/" TargetMode="External"/><Relationship Id="rId2" Type="http://schemas.openxmlformats.org/officeDocument/2006/relationships/hyperlink" Target="https://doradztwo.ore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adniatg.pl/wp-content/uploads/2020/04/JAK-POM%C3%93C-DZIECKU-WYBRA%C4%86-SZKO%C5%81%C4%98-I-ZAW%C3%93D-poradnik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Jak pomóc dziecku w wyborze zawodu?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8471"/>
          </a:xfrm>
        </p:spPr>
        <p:txBody>
          <a:bodyPr>
            <a:normAutofit fontScale="85000" lnSpcReduction="20000"/>
          </a:bodyPr>
          <a:lstStyle/>
          <a:p>
            <a:r>
              <a:rPr lang="pl-PL" sz="4100" b="1" dirty="0" smtClean="0"/>
              <a:t>INFORMACJE </a:t>
            </a:r>
            <a:r>
              <a:rPr lang="pl-PL" sz="4100" b="1" dirty="0" smtClean="0"/>
              <a:t> DLA RODZICÓW </a:t>
            </a:r>
          </a:p>
          <a:p>
            <a:r>
              <a:rPr lang="pl-PL" b="1" dirty="0" smtClean="0"/>
              <a:t>Opracowanie: Anna Tomczuk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34825910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664234"/>
            <a:ext cx="9601196" cy="1621765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B050"/>
                </a:solidFill>
              </a:rPr>
              <a:t>„Informacje </a:t>
            </a:r>
            <a:r>
              <a:rPr lang="pl-PL" sz="5400" b="1" dirty="0">
                <a:solidFill>
                  <a:srgbClr val="00B050"/>
                </a:solidFill>
              </a:rPr>
              <a:t>zewnętrzne</a:t>
            </a:r>
            <a:r>
              <a:rPr lang="pl-PL" sz="5400" b="1" dirty="0" smtClean="0">
                <a:solidFill>
                  <a:srgbClr val="00B050"/>
                </a:solidFill>
              </a:rPr>
              <a:t>”</a:t>
            </a:r>
            <a:br>
              <a:rPr lang="pl-PL" sz="5400" b="1" dirty="0" smtClean="0">
                <a:solidFill>
                  <a:srgbClr val="00B050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INFORMACJE O ZAWODACH</a:t>
            </a:r>
            <a:endParaRPr lang="pl-PL" sz="36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000" b="1" dirty="0" smtClean="0"/>
              <a:t>Wybierając zawód należy wziąć pod uwagę następujące informacje: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/>
              <a:t>czynności i zadania zawodowe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/>
              <a:t>wymagania zdrowotne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/>
              <a:t>możliwości zatrudnienia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/>
              <a:t>warunki pracy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/>
              <a:t>wymagania dotyczące wykształcenia.</a:t>
            </a:r>
          </a:p>
          <a:p>
            <a:pPr marL="0" indent="0">
              <a:buNone/>
            </a:pPr>
            <a:r>
              <a:rPr lang="pl-PL" sz="2000" b="1" dirty="0" smtClean="0"/>
              <a:t>Warto poszukać informacji na stronach internetowych </a:t>
            </a:r>
            <a:r>
              <a:rPr lang="pl-PL" sz="2000" b="1" dirty="0"/>
              <a:t>np. </a:t>
            </a:r>
            <a:r>
              <a:rPr lang="pl-PL" sz="2000" b="1" dirty="0">
                <a:hlinkClick r:id="rId2"/>
              </a:rPr>
              <a:t>https://</a:t>
            </a:r>
            <a:r>
              <a:rPr lang="pl-PL" sz="2000" b="1" dirty="0" smtClean="0">
                <a:hlinkClick r:id="rId2"/>
              </a:rPr>
              <a:t>psz.praca.gov.pl/rynek-pracy/bazy-danych/klasyfikacja-zawodow-i-specjalnosci/wyszukiwarka-opisow-zawodow</a:t>
            </a:r>
            <a:endParaRPr lang="pl-PL" sz="2000" b="1" dirty="0" smtClean="0"/>
          </a:p>
          <a:p>
            <a:pPr marL="0" indent="0">
              <a:buNone/>
            </a:pPr>
            <a:endParaRPr lang="pl-PL" sz="2000" b="1" dirty="0" smtClean="0"/>
          </a:p>
          <a:p>
            <a:pPr marL="457200" indent="-457200">
              <a:buFont typeface="+mj-lt"/>
              <a:buAutoNum type="arabicPeriod"/>
            </a:pP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170377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b="1" dirty="0">
                <a:solidFill>
                  <a:srgbClr val="00B050"/>
                </a:solidFill>
              </a:rPr>
              <a:t>„Informacje zewnętrzne”</a:t>
            </a:r>
            <a:br>
              <a:rPr lang="pl-PL" sz="5400" b="1" dirty="0">
                <a:solidFill>
                  <a:srgbClr val="00B050"/>
                </a:solidFill>
              </a:rPr>
            </a:br>
            <a:r>
              <a:rPr lang="pl-PL" sz="5400" b="1" dirty="0" smtClean="0">
                <a:solidFill>
                  <a:schemeClr val="tx1"/>
                </a:solidFill>
              </a:rPr>
              <a:t>RYNEK PRACY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800" b="1" dirty="0" smtClean="0"/>
              <a:t>Jakie trendy obserwuje się na rynku pracy?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b="1" dirty="0" smtClean="0"/>
              <a:t>Jakie jest zapotrzebowanie na rynku pracy na określone zawody?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b="1" dirty="0" smtClean="0"/>
              <a:t>Jaki rynek pracy mnie interesuje (lokalny, krajowy, globalny)?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b="1" dirty="0" smtClean="0"/>
              <a:t>Jakie wymagania wobec pracowników obowiązują aktualnie na rynku pracy?</a:t>
            </a:r>
            <a:endParaRPr lang="pl-PL" dirty="0"/>
          </a:p>
          <a:p>
            <a:pPr marL="0" indent="0" algn="ctr">
              <a:buNone/>
            </a:pPr>
            <a:r>
              <a:rPr lang="pl-PL" sz="2800" b="1" i="1" dirty="0" smtClean="0">
                <a:solidFill>
                  <a:srgbClr val="00B050"/>
                </a:solidFill>
              </a:rPr>
              <a:t>Rynek pracy jest dynamiczny. Obserwuje się ciągłe zmiany w zakresie zapotrzebowania na określone zawody, wymagań wobec pracowników. Współczesny rynek pracy wymaga stałego rozwoju i aktywności, gotowości do zmian i podnoszenia własnych umiejętności i kompetencji.</a:t>
            </a:r>
          </a:p>
          <a:p>
            <a:pPr marL="0" indent="0" algn="ctr">
              <a:buNone/>
            </a:pPr>
            <a:endParaRPr lang="pl-PL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9756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solidFill>
                  <a:srgbClr val="00B050"/>
                </a:solidFill>
              </a:rPr>
              <a:t>Rodzicu!</a:t>
            </a:r>
            <a:endParaRPr lang="pl-PL" sz="66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solidFill>
                  <a:srgbClr val="FFC000"/>
                </a:solidFill>
              </a:rPr>
              <a:t>Wybór szkoły ponadpodstawowej i zawodu jest jedną z trudniejszych i ważniejszych decyzji w życiu nastolatka!</a:t>
            </a:r>
          </a:p>
          <a:p>
            <a:pPr marL="0" indent="0" algn="ctr">
              <a:buNone/>
            </a:pPr>
            <a:r>
              <a:rPr lang="pl-PL" sz="2200" b="1" dirty="0" smtClean="0">
                <a:solidFill>
                  <a:srgbClr val="0070C0"/>
                </a:solidFill>
              </a:rPr>
              <a:t>Bądź przy swoim dziecku!</a:t>
            </a:r>
          </a:p>
          <a:p>
            <a:pPr marL="0" indent="0" algn="ctr">
              <a:buNone/>
            </a:pPr>
            <a:r>
              <a:rPr lang="pl-PL" sz="2200" b="1" dirty="0" smtClean="0">
                <a:solidFill>
                  <a:srgbClr val="FF0000"/>
                </a:solidFill>
              </a:rPr>
              <a:t>Słuchaj, co syn/córka ma do powiedzenia i pomóż w zebraniu potrzebnych informacji!</a:t>
            </a:r>
          </a:p>
          <a:p>
            <a:pPr marL="0" indent="0" algn="ctr">
              <a:buNone/>
            </a:pPr>
            <a:r>
              <a:rPr lang="pl-PL" sz="2200" b="1" dirty="0" smtClean="0">
                <a:solidFill>
                  <a:srgbClr val="7030A0"/>
                </a:solidFill>
              </a:rPr>
              <a:t>Nie pozostawiaj dziecka samego z tą decyzją, ani nie decyduj za nie!</a:t>
            </a:r>
          </a:p>
          <a:p>
            <a:pPr marL="0" indent="0" algn="ctr">
              <a:buNone/>
            </a:pPr>
            <a:r>
              <a:rPr lang="pl-PL" sz="2200" b="1" dirty="0" smtClean="0"/>
              <a:t>Pamiętaj, że możesz poprosić o pomoc wychowawcę lub psychologa szkolnego.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79524103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b="1" dirty="0" smtClean="0">
                <a:solidFill>
                  <a:schemeClr val="tx1"/>
                </a:solidFill>
              </a:rPr>
              <a:t>KONIEC</a:t>
            </a:r>
            <a:endParaRPr lang="pl-PL" sz="7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Prezentację opracowano na podstawie: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hlinkClick r:id="rId2"/>
              </a:rPr>
              <a:t>https://doradztwo.ore.edu.pl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hlinkClick r:id="rId3"/>
              </a:rPr>
              <a:t>https://mapakarier.org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poradniatg.pl/wp-content/uploads/2020/04/JAK-POM%C3%93C-DZIECKU-WYBRA%C4%86-SZKO%C5%81%C4%98-I-ZAW%C3%93D-poradnik.pdf</a:t>
            </a: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967687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0677" y="646982"/>
            <a:ext cx="9601196" cy="1112808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solidFill>
                  <a:srgbClr val="00B050"/>
                </a:solidFill>
              </a:rPr>
              <a:t>Czynniki trafnego wyboru zawodu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400" b="1" i="1" dirty="0" smtClean="0"/>
              <a:t>Co wziąć pod uwagę wybierając szkołę ponadpodstawową </a:t>
            </a:r>
            <a:r>
              <a:rPr lang="pl-PL" sz="2400" b="1" i="1" dirty="0"/>
              <a:t>/</a:t>
            </a:r>
            <a:r>
              <a:rPr lang="pl-PL" sz="2400" b="1" i="1" dirty="0" smtClean="0"/>
              <a:t>zawód?</a:t>
            </a: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3038" y="2432649"/>
            <a:ext cx="9601196" cy="37093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 smtClean="0"/>
              <a:t>Podejmując decyzję o wyborze szkoły ponadpodstawowej i zawodu należy wziąć pod uwagę: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u="sng" dirty="0" smtClean="0"/>
              <a:t>Informacje o sobie samym</a:t>
            </a:r>
            <a:r>
              <a:rPr lang="pl-PL" b="1" dirty="0" smtClean="0"/>
              <a:t>: wiedza, zainteresowania, umiejętności, temperament, wartości, stan zdrowia.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u="sng" dirty="0" smtClean="0"/>
              <a:t>Informacje „zewnętrzne”: </a:t>
            </a:r>
            <a:r>
              <a:rPr lang="pl-PL" b="1" dirty="0" smtClean="0"/>
              <a:t>wiedza o systemie edukacji, zawodach, trendach i wymaganiach na rynku pracy.</a:t>
            </a:r>
          </a:p>
          <a:p>
            <a:pPr marL="0" indent="0" algn="ctr">
              <a:buNone/>
            </a:pPr>
            <a:r>
              <a:rPr lang="pl-PL" dirty="0"/>
              <a:t> </a:t>
            </a:r>
            <a:r>
              <a:rPr lang="pl-PL" sz="2000" b="1" i="1" dirty="0" smtClean="0">
                <a:solidFill>
                  <a:srgbClr val="00B050"/>
                </a:solidFill>
              </a:rPr>
              <a:t>Rodzicu! Pamiętaj im więcej informacji z tych obszarów zostanie uwzględnionych, tym większa szansa na podjęcie satysfakcjonującej adekwatnej decyzji.</a:t>
            </a:r>
            <a:endParaRPr lang="pl-PL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444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300" b="1" dirty="0" smtClean="0">
                <a:solidFill>
                  <a:srgbClr val="00B050"/>
                </a:solidFill>
              </a:rPr>
              <a:t>Informacje o sobie samym</a:t>
            </a:r>
            <a:r>
              <a:rPr lang="pl-PL" dirty="0" smtClean="0">
                <a:solidFill>
                  <a:srgbClr val="00B050"/>
                </a:solidFill>
              </a:rPr>
              <a:t/>
            </a:r>
            <a:br>
              <a:rPr lang="pl-PL" dirty="0" smtClean="0">
                <a:solidFill>
                  <a:srgbClr val="00B050"/>
                </a:solidFill>
              </a:rPr>
            </a:br>
            <a:r>
              <a:rPr lang="pl-PL" b="1" dirty="0" smtClean="0"/>
              <a:t>ZAINTERESOWANIA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Jak lubię spędzać wolny czas?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Co lubię robić?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Jakie mam hobby?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Jaką aktywność wybieram sam z siebie?</a:t>
            </a:r>
          </a:p>
          <a:p>
            <a:pPr marL="0" indent="0" algn="ctr">
              <a:buNone/>
            </a:pPr>
            <a:r>
              <a:rPr lang="pl-PL" b="1" i="1" dirty="0" smtClean="0">
                <a:solidFill>
                  <a:srgbClr val="00B050"/>
                </a:solidFill>
              </a:rPr>
              <a:t>Odpowiedź na te pytania pomoże określić naszym dzieciom, jakie mają zainteresowania. Warto, aby rodzice zastanowili się również nad nimi w odniesieniu do swoich podopiecznych i podzielili się swoimi spostrzeżeniami.</a:t>
            </a:r>
            <a:endParaRPr lang="pl-PL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4028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300" b="1" dirty="0">
                <a:solidFill>
                  <a:srgbClr val="00B050"/>
                </a:solidFill>
              </a:rPr>
              <a:t>Informacje o sobie </a:t>
            </a:r>
            <a:r>
              <a:rPr lang="pl-PL" sz="5300" b="1" dirty="0" smtClean="0">
                <a:solidFill>
                  <a:srgbClr val="00B050"/>
                </a:solidFill>
              </a:rPr>
              <a:t>samym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UMIEJĘTNOŚCI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Co potrafię zrobić, wykonać?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W czym jestem dobry?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Z wykonaniem jakich czynności radzę sobie najlepiej?</a:t>
            </a:r>
          </a:p>
          <a:p>
            <a:pPr marL="0" indent="0" algn="ctr">
              <a:buNone/>
            </a:pPr>
            <a:r>
              <a:rPr lang="pl-PL" b="1" i="1" dirty="0" smtClean="0">
                <a:solidFill>
                  <a:srgbClr val="00B050"/>
                </a:solidFill>
              </a:rPr>
              <a:t>Warto się zastanowić wspólnie ze swoimi dziećmi nad tym, jakie umiejętności posiadają, w czym odnoszą sukcesy. Pamiętajcie również o tym, aby dostrzegać, mówić i doceniać umiejętności podopiecznych.</a:t>
            </a:r>
          </a:p>
          <a:p>
            <a:pPr marL="0" indent="0"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72913397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300" b="1" dirty="0">
                <a:solidFill>
                  <a:srgbClr val="00B050"/>
                </a:solidFill>
              </a:rPr>
              <a:t>Informacje o sobie </a:t>
            </a:r>
            <a:r>
              <a:rPr lang="pl-PL" sz="5300" b="1" dirty="0" smtClean="0">
                <a:solidFill>
                  <a:srgbClr val="00B050"/>
                </a:solidFill>
              </a:rPr>
              <a:t>samym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WIEDZA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b="1" dirty="0" smtClean="0"/>
              <a:t>Jakie wyniki w nauce osiągam z poszczególnych przedmiotów?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 smtClean="0"/>
              <a:t>Z jakich przedmiotów mam największą wiedzę?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 smtClean="0"/>
              <a:t>W nauce których przedmiotów osiągam sukcesy?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 smtClean="0"/>
              <a:t>W jakich dziedzinach posiadam największą wiedzę?</a:t>
            </a:r>
          </a:p>
          <a:p>
            <a:pPr marL="0" indent="0" algn="ctr">
              <a:buNone/>
            </a:pPr>
            <a:r>
              <a:rPr lang="pl-PL" b="1" i="1" dirty="0" smtClean="0">
                <a:solidFill>
                  <a:srgbClr val="00B050"/>
                </a:solidFill>
              </a:rPr>
              <a:t>Warto przeanalizować wyniki w nauce w przeciągu kariery szkolnej naszego dziecka. Pamiętajcie</a:t>
            </a:r>
            <a:r>
              <a:rPr lang="pl-PL" b="1" i="1" dirty="0" smtClean="0">
                <a:solidFill>
                  <a:srgbClr val="00B050"/>
                </a:solidFill>
              </a:rPr>
              <a:t>, aby </a:t>
            </a:r>
            <a:r>
              <a:rPr lang="pl-PL" b="1" i="1" dirty="0" smtClean="0">
                <a:solidFill>
                  <a:srgbClr val="00B050"/>
                </a:solidFill>
              </a:rPr>
              <a:t>wziąć pod uwagę informację o tym co wiemy, jaką wiedzę łatwo i chętnie przyswajamy.</a:t>
            </a:r>
            <a:endParaRPr lang="pl-PL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2170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300" b="1" dirty="0">
                <a:solidFill>
                  <a:srgbClr val="00B050"/>
                </a:solidFill>
              </a:rPr>
              <a:t>Informacje o sobie </a:t>
            </a:r>
            <a:r>
              <a:rPr lang="pl-PL" sz="5300" b="1" dirty="0" smtClean="0">
                <a:solidFill>
                  <a:srgbClr val="00B050"/>
                </a:solidFill>
              </a:rPr>
              <a:t>samym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JAKI JESTEM?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Jaki jestem?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Co myślą o mnie </a:t>
            </a:r>
            <a:r>
              <a:rPr lang="pl-PL" b="1" dirty="0" smtClean="0"/>
              <a:t>inni?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Co myślę sam o sobie?</a:t>
            </a:r>
            <a:endParaRPr lang="pl-PL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pl-PL" b="1" dirty="0" smtClean="0"/>
              <a:t>Jaki mam charakter/temperament?</a:t>
            </a:r>
          </a:p>
          <a:p>
            <a:pPr marL="0" indent="0" algn="ctr">
              <a:buNone/>
            </a:pPr>
            <a:r>
              <a:rPr lang="pl-PL" b="1" i="1" dirty="0" smtClean="0">
                <a:solidFill>
                  <a:srgbClr val="00B050"/>
                </a:solidFill>
              </a:rPr>
              <a:t>Informacje o sobie samym opierają się na tym, co myślę </a:t>
            </a:r>
            <a:r>
              <a:rPr lang="pl-PL" b="1" i="1" dirty="0" smtClean="0">
                <a:solidFill>
                  <a:srgbClr val="00B050"/>
                </a:solidFill>
              </a:rPr>
              <a:t>sam o </a:t>
            </a:r>
            <a:r>
              <a:rPr lang="pl-PL" b="1" i="1" dirty="0" smtClean="0">
                <a:solidFill>
                  <a:srgbClr val="00B050"/>
                </a:solidFill>
              </a:rPr>
              <a:t>sobie samym oraz na tym, jak spostrzega mnie moje otoczenie. Ważną rolę w określeniu wiedzy o sobie samym odgrywają rodzice.</a:t>
            </a:r>
            <a:endParaRPr lang="pl-PL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649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300" b="1" dirty="0">
                <a:solidFill>
                  <a:srgbClr val="00B050"/>
                </a:solidFill>
              </a:rPr>
              <a:t>Informacje o sobie </a:t>
            </a:r>
            <a:r>
              <a:rPr lang="pl-PL" sz="5300" b="1" dirty="0" smtClean="0">
                <a:solidFill>
                  <a:srgbClr val="00B050"/>
                </a:solidFill>
              </a:rPr>
              <a:t>samym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STAN ZDROWIA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600" b="1" dirty="0" smtClean="0"/>
              <a:t>Jaki jest mój stan zdrowia?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600" b="1" dirty="0" smtClean="0"/>
              <a:t>Czy choruje przewlekle?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600" b="1" dirty="0" smtClean="0"/>
              <a:t>Pod opieką jakiej poradni specjalistycznej jestem?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600" b="1" dirty="0" smtClean="0"/>
              <a:t>Czy mam jakieś alergie?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600" b="1" dirty="0" smtClean="0"/>
              <a:t>Jaką mam kondycję?</a:t>
            </a:r>
          </a:p>
          <a:p>
            <a:pPr marL="0" indent="0" algn="ctr">
              <a:buNone/>
            </a:pPr>
            <a:r>
              <a:rPr lang="pl-PL" b="1" i="1" dirty="0" smtClean="0">
                <a:solidFill>
                  <a:srgbClr val="00B050"/>
                </a:solidFill>
              </a:rPr>
              <a:t>Stan zdrowia  </a:t>
            </a:r>
            <a:r>
              <a:rPr lang="pl-PL" b="1" i="1" dirty="0" smtClean="0">
                <a:solidFill>
                  <a:srgbClr val="00B050"/>
                </a:solidFill>
              </a:rPr>
              <a:t>może stanowić </a:t>
            </a:r>
            <a:r>
              <a:rPr lang="pl-PL" b="1" i="1" dirty="0" smtClean="0">
                <a:solidFill>
                  <a:srgbClr val="00B050"/>
                </a:solidFill>
              </a:rPr>
              <a:t>bezwzględne przeciwskazanie do wykonywania danego zawodu, czy pracy. Jest to bardzo istotny czynnik, który należy bezdyskusyjnie brać pod uwagę planując swoją przyszłość edukacyjno-zawodową.</a:t>
            </a:r>
            <a:endParaRPr lang="pl-PL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6202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300" b="1" dirty="0" smtClean="0">
                <a:solidFill>
                  <a:srgbClr val="00B050"/>
                </a:solidFill>
              </a:rPr>
              <a:t>„</a:t>
            </a:r>
            <a:r>
              <a:rPr lang="pl-PL" sz="6000" b="1" dirty="0" smtClean="0">
                <a:solidFill>
                  <a:srgbClr val="00B050"/>
                </a:solidFill>
              </a:rPr>
              <a:t>Informacje zewnętrzne”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/>
              <a:t>INFORMACJE O SZKOŁACH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Informacje o szkołach to przede wszystkim wiedza o: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 smtClean="0"/>
              <a:t>systemie </a:t>
            </a:r>
            <a:r>
              <a:rPr lang="pl-PL" b="1" dirty="0" smtClean="0"/>
              <a:t>szkolnictwa</a:t>
            </a:r>
            <a:endParaRPr lang="pl-PL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b="1" dirty="0" smtClean="0"/>
              <a:t>typach </a:t>
            </a:r>
            <a:r>
              <a:rPr lang="pl-PL" b="1" dirty="0" smtClean="0"/>
              <a:t>szkół</a:t>
            </a:r>
            <a:endParaRPr lang="pl-PL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b="1" dirty="0" smtClean="0"/>
              <a:t>rekrutacji</a:t>
            </a:r>
            <a:endParaRPr lang="pl-PL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b="1" dirty="0" smtClean="0"/>
              <a:t>ofertach szkół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 smtClean="0"/>
              <a:t>lokalizacji szkoły</a:t>
            </a:r>
            <a:r>
              <a:rPr lang="pl-PL" dirty="0" smtClean="0"/>
              <a:t>, </a:t>
            </a:r>
            <a:r>
              <a:rPr lang="pl-PL" b="1" dirty="0" smtClean="0"/>
              <a:t>możliwości dojazdu itp.</a:t>
            </a:r>
          </a:p>
          <a:p>
            <a:pPr marL="0" indent="0" algn="ctr">
              <a:buNone/>
            </a:pPr>
            <a:r>
              <a:rPr lang="pl-PL" b="1" i="1" dirty="0" smtClean="0">
                <a:solidFill>
                  <a:srgbClr val="00B050"/>
                </a:solidFill>
              </a:rPr>
              <a:t>Informacje na ten temat możemy znaleźć na stronach internetowych interesujących nas szkół. Na kolejnym slajdzie graficzne przedstawienie systemu szkolnictwa w Polsce.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752790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2" y="612475"/>
            <a:ext cx="11076317" cy="565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2433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</TotalTime>
  <Words>639</Words>
  <Application>Microsoft Office PowerPoint</Application>
  <PresentationFormat>Panoramiczny</PresentationFormat>
  <Paragraphs>72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Organiczny</vt:lpstr>
      <vt:lpstr>Jak pomóc dziecku w wyborze zawodu?</vt:lpstr>
      <vt:lpstr>Czynniki trafnego wyboru zawodu Co wziąć pod uwagę wybierając szkołę ponadpodstawową /zawód?</vt:lpstr>
      <vt:lpstr>Informacje o sobie samym ZAINTERESOWANIA</vt:lpstr>
      <vt:lpstr>Informacje o sobie samym UMIEJĘTNOŚCI</vt:lpstr>
      <vt:lpstr>Informacje o sobie samym WIEDZA</vt:lpstr>
      <vt:lpstr>Informacje o sobie samym JAKI JESTEM?</vt:lpstr>
      <vt:lpstr>Informacje o sobie samym STAN ZDROWIA</vt:lpstr>
      <vt:lpstr>„Informacje zewnętrzne” INFORMACJE O SZKOŁACH</vt:lpstr>
      <vt:lpstr>Prezentacja programu PowerPoint</vt:lpstr>
      <vt:lpstr>„Informacje zewnętrzne” INFORMACJE O ZAWODACH</vt:lpstr>
      <vt:lpstr>„Informacje zewnętrzne” RYNEK PRACY</vt:lpstr>
      <vt:lpstr>Rodzicu!</vt:lpstr>
      <vt:lpstr>KONIEC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pomóc dziecku w wyborze zawodu?</dc:title>
  <dc:creator>SPA-2-5</dc:creator>
  <cp:lastModifiedBy>SPA-2-5</cp:lastModifiedBy>
  <cp:revision>17</cp:revision>
  <dcterms:created xsi:type="dcterms:W3CDTF">2021-04-14T07:55:41Z</dcterms:created>
  <dcterms:modified xsi:type="dcterms:W3CDTF">2021-04-14T12:24:02Z</dcterms:modified>
</cp:coreProperties>
</file>